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313" r:id="rId3"/>
    <p:sldId id="349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325" r:id="rId12"/>
    <p:sldId id="321" r:id="rId13"/>
    <p:sldId id="326" r:id="rId14"/>
    <p:sldId id="329" r:id="rId15"/>
    <p:sldId id="330" r:id="rId16"/>
    <p:sldId id="331" r:id="rId17"/>
    <p:sldId id="327" r:id="rId18"/>
    <p:sldId id="339" r:id="rId19"/>
    <p:sldId id="333" r:id="rId20"/>
    <p:sldId id="334" r:id="rId21"/>
    <p:sldId id="335" r:id="rId22"/>
    <p:sldId id="336" r:id="rId23"/>
    <p:sldId id="341" r:id="rId24"/>
    <p:sldId id="342" r:id="rId25"/>
    <p:sldId id="338" r:id="rId26"/>
    <p:sldId id="345" r:id="rId27"/>
    <p:sldId id="346" r:id="rId28"/>
    <p:sldId id="347" r:id="rId29"/>
    <p:sldId id="348" r:id="rId30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/>
    <p:restoredTop sz="97697" autoAdjust="0"/>
  </p:normalViewPr>
  <p:slideViewPr>
    <p:cSldViewPr>
      <p:cViewPr varScale="1">
        <p:scale>
          <a:sx n="114" d="100"/>
          <a:sy n="114" d="100"/>
        </p:scale>
        <p:origin x="21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6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say, Mekala" userId="0367757f-0967-486e-a5fe-732c3a632a04" providerId="ADAL" clId="{FBE4A39B-5E89-406E-B46A-9672ED86DEEA}"/>
    <pc:docChg chg="modSld">
      <pc:chgData name="Soosay, Mekala" userId="0367757f-0967-486e-a5fe-732c3a632a04" providerId="ADAL" clId="{FBE4A39B-5E89-406E-B46A-9672ED86DEEA}" dt="2019-09-19T16:37:25.275" v="58" actId="6549"/>
      <pc:docMkLst>
        <pc:docMk/>
      </pc:docMkLst>
      <pc:sldChg chg="modSp">
        <pc:chgData name="Soosay, Mekala" userId="0367757f-0967-486e-a5fe-732c3a632a04" providerId="ADAL" clId="{FBE4A39B-5E89-406E-B46A-9672ED86DEEA}" dt="2019-09-19T16:37:00.194" v="56" actId="20577"/>
        <pc:sldMkLst>
          <pc:docMk/>
          <pc:sldMk cId="2655557084" sldId="313"/>
        </pc:sldMkLst>
        <pc:spChg chg="mod">
          <ac:chgData name="Soosay, Mekala" userId="0367757f-0967-486e-a5fe-732c3a632a04" providerId="ADAL" clId="{FBE4A39B-5E89-406E-B46A-9672ED86DEEA}" dt="2019-09-19T16:37:00.194" v="56" actId="20577"/>
          <ac:spMkLst>
            <pc:docMk/>
            <pc:sldMk cId="2655557084" sldId="313"/>
            <ac:spMk id="6" creationId="{00000000-0000-0000-0000-000000000000}"/>
          </ac:spMkLst>
        </pc:spChg>
      </pc:sldChg>
      <pc:sldChg chg="modSp">
        <pc:chgData name="Soosay, Mekala" userId="0367757f-0967-486e-a5fe-732c3a632a04" providerId="ADAL" clId="{FBE4A39B-5E89-406E-B46A-9672ED86DEEA}" dt="2019-09-19T16:37:25.275" v="58" actId="6549"/>
        <pc:sldMkLst>
          <pc:docMk/>
          <pc:sldMk cId="2035997155" sldId="348"/>
        </pc:sldMkLst>
        <pc:spChg chg="mod">
          <ac:chgData name="Soosay, Mekala" userId="0367757f-0967-486e-a5fe-732c3a632a04" providerId="ADAL" clId="{FBE4A39B-5E89-406E-B46A-9672ED86DEEA}" dt="2019-09-19T16:37:25.275" v="58" actId="6549"/>
          <ac:spMkLst>
            <pc:docMk/>
            <pc:sldMk cId="2035997155" sldId="348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F1A7A-A5A9-45C5-884D-A153AEB9D965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D028E-182C-4FAF-8FC4-37F59584AD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480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1D562-0D5C-435E-9357-B9B377C8C52E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027F-71BB-46FF-AF24-C58B560BB56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7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accent4">
              <a:lumMod val="20000"/>
              <a:lumOff val="80000"/>
            </a:schemeClr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422704" cy="1829761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>
                <a:latin typeface="Arial Rounded MT Bold" panose="020F0704030504030204" pitchFamily="34" charset="0"/>
              </a:rPr>
              <a:t>Fundamentals of Computer Science </a:t>
            </a:r>
            <a:r>
              <a:rPr lang="en-GB" dirty="0">
                <a:latin typeface="Arial Rounded MT Bold" panose="020F0704030504030204" pitchFamily="34" charset="0"/>
              </a:rPr>
              <a:t>COMPUTATIONAL THINKING 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sz="4000" dirty="0">
                <a:latin typeface="Arial Rounded MT Bold" panose="020F0704030504030204" pitchFamily="34" charset="0"/>
              </a:rPr>
              <a:t>Achieving Focus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Generalisation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64222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How your jumper is like coding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109728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82" y="2132856"/>
            <a:ext cx="2807452" cy="1798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67744" y="44874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Knit (k)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448744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Purl (p)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43808" y="3645024"/>
            <a:ext cx="792088" cy="9347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75656" y="3645024"/>
            <a:ext cx="792088" cy="9347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417477"/>
            <a:ext cx="1801359" cy="1723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81" y="3789040"/>
            <a:ext cx="1801359" cy="17804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92080" y="31316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Knit (k)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8344" y="558924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Purl (p)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57200" y="5085184"/>
            <a:ext cx="7211144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GB" sz="2400" dirty="0"/>
          </a:p>
          <a:p>
            <a:r>
              <a:rPr lang="en-GB" sz="2400" dirty="0"/>
              <a:t>What do you see here?</a:t>
            </a:r>
          </a:p>
          <a:p>
            <a:pPr marL="109728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2680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Generalisation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82" y="2132856"/>
            <a:ext cx="2807452" cy="1798849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457200" y="1484784"/>
            <a:ext cx="7211144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/>
              <a:t>A series of waves and </a:t>
            </a:r>
            <a:r>
              <a:rPr lang="en-GB" sz="2400" dirty="0" err="1"/>
              <a:t>Vs</a:t>
            </a:r>
            <a:r>
              <a:rPr lang="en-GB" sz="2400" dirty="0"/>
              <a:t> forming patterns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67544" y="4077072"/>
            <a:ext cx="8856984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/>
              <a:t>Knitting a simple square:</a:t>
            </a:r>
          </a:p>
          <a:p>
            <a:pPr marL="365760" lvl="1" indent="0">
              <a:buNone/>
            </a:pPr>
            <a:r>
              <a:rPr lang="en-GB" sz="2400" i="1" dirty="0"/>
              <a:t>‘30k (30 knit stitches), finish the line, then repeat this 20 times’</a:t>
            </a:r>
          </a:p>
          <a:p>
            <a:pPr marL="109728" indent="0">
              <a:buNone/>
            </a:pPr>
            <a:endParaRPr lang="en-GB" sz="2400" i="1" dirty="0"/>
          </a:p>
          <a:p>
            <a:r>
              <a:rPr lang="en-GB" sz="2400" dirty="0"/>
              <a:t>Coders do the same when writing computer programs. </a:t>
            </a:r>
          </a:p>
          <a:p>
            <a:endParaRPr lang="en-GB" sz="2000" dirty="0"/>
          </a:p>
          <a:p>
            <a:r>
              <a:rPr lang="en-GB" sz="2000" i="1" dirty="0"/>
              <a:t> </a:t>
            </a:r>
          </a:p>
          <a:p>
            <a:pPr marL="109728" indent="0">
              <a:buNone/>
            </a:pPr>
            <a:endParaRPr lang="en-GB" sz="2000" i="1" dirty="0"/>
          </a:p>
          <a:p>
            <a:pPr marL="109728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2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Regular Expressions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147248" cy="1152128"/>
          </a:xfrm>
        </p:spPr>
        <p:txBody>
          <a:bodyPr>
            <a:noAutofit/>
          </a:bodyPr>
          <a:lstStyle/>
          <a:p>
            <a:r>
              <a:rPr lang="en-GB" sz="2400" dirty="0"/>
              <a:t>Programmers use </a:t>
            </a:r>
            <a:r>
              <a:rPr lang="en-GB" sz="2400" b="1" dirty="0"/>
              <a:t>regular expressions</a:t>
            </a:r>
            <a:r>
              <a:rPr lang="en-GB" sz="2400" dirty="0"/>
              <a:t>. </a:t>
            </a:r>
          </a:p>
          <a:p>
            <a:pPr marL="109728" indent="0">
              <a:buNone/>
            </a:pPr>
            <a:endParaRPr lang="en-GB" sz="2400" b="1" dirty="0"/>
          </a:p>
          <a:p>
            <a:r>
              <a:rPr lang="en-GB" sz="2400" dirty="0"/>
              <a:t>A aspect of theoretical computer science and formal language theory.</a:t>
            </a:r>
          </a:p>
          <a:p>
            <a:endParaRPr lang="en-GB" sz="2400" dirty="0"/>
          </a:p>
          <a:p>
            <a:r>
              <a:rPr lang="en-GB" sz="2400" dirty="0"/>
              <a:t>A sequence of characters that define a search pattern, used by a string searching algorithm:</a:t>
            </a:r>
          </a:p>
          <a:p>
            <a:endParaRPr lang="en-GB" sz="2400" dirty="0"/>
          </a:p>
          <a:p>
            <a:pPr lvl="1"/>
            <a:r>
              <a:rPr lang="en-GB" sz="2000" dirty="0"/>
              <a:t>For ‘find’ or ‘find and replace’ operations on string</a:t>
            </a:r>
          </a:p>
          <a:p>
            <a:pPr lvl="1"/>
            <a:r>
              <a:rPr lang="en-GB" sz="2000" dirty="0"/>
              <a:t>For input validation</a:t>
            </a:r>
          </a:p>
          <a:p>
            <a:endParaRPr lang="en-GB" sz="2000" dirty="0"/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5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Regular Expressions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If we ‘knitted’ a regular expression:</a:t>
            </a:r>
          </a:p>
          <a:p>
            <a:pPr marL="365760" lvl="1" indent="0">
              <a:buNone/>
            </a:pPr>
            <a:r>
              <a:rPr lang="en-GB" sz="2000" i="1" dirty="0"/>
              <a:t>Row 1: *k1, p1; rep from * Row 2: *p1, k1; rep from * </a:t>
            </a:r>
            <a:endParaRPr lang="en-GB" sz="2000" dirty="0"/>
          </a:p>
          <a:p>
            <a:pPr marL="365760" lvl="1" indent="0">
              <a:buNone/>
            </a:pPr>
            <a:r>
              <a:rPr lang="en-GB" sz="2000" dirty="0"/>
              <a:t>or </a:t>
            </a:r>
          </a:p>
          <a:p>
            <a:pPr marL="365760" lvl="1" indent="0">
              <a:buNone/>
            </a:pPr>
            <a:r>
              <a:rPr lang="en-GB" sz="2000" i="1" dirty="0"/>
              <a:t>Row 1: (K1, P1) rep to end</a:t>
            </a:r>
            <a:br>
              <a:rPr lang="en-GB" sz="2000" i="1" dirty="0"/>
            </a:br>
            <a:r>
              <a:rPr lang="en-GB" sz="2000" i="1" dirty="0"/>
              <a:t>Row 2: (P1, K1) rep to end</a:t>
            </a:r>
            <a:br>
              <a:rPr lang="en-GB" sz="2000" i="1" dirty="0"/>
            </a:br>
            <a:r>
              <a:rPr lang="en-GB" sz="2000" i="1" dirty="0"/>
              <a:t>Repeat these 2 rows for length desired. 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>
                <a:solidFill>
                  <a:srgbClr val="D4DFEF"/>
                </a:solidFill>
              </a:rPr>
              <a:t>Knitting patterns are meant to be read by a human.</a:t>
            </a:r>
          </a:p>
          <a:p>
            <a:endParaRPr lang="en-US" sz="2400" dirty="0">
              <a:solidFill>
                <a:srgbClr val="D4DFEF"/>
              </a:solidFill>
            </a:endParaRPr>
          </a:p>
          <a:p>
            <a:r>
              <a:rPr lang="en-US" sz="2400" dirty="0">
                <a:solidFill>
                  <a:srgbClr val="D4DFEF"/>
                </a:solidFill>
              </a:rPr>
              <a:t>How do we experiment in writing knitting software?</a:t>
            </a:r>
          </a:p>
          <a:p>
            <a:endParaRPr lang="en-US" sz="2400" dirty="0">
              <a:solidFill>
                <a:srgbClr val="D4DFEF"/>
              </a:solidFill>
            </a:endParaRPr>
          </a:p>
          <a:p>
            <a:r>
              <a:rPr lang="en-US" sz="2400" dirty="0">
                <a:solidFill>
                  <a:srgbClr val="D4DFEF"/>
                </a:solidFill>
              </a:rPr>
              <a:t>We have to use a notation a computer can easily follow: </a:t>
            </a:r>
          </a:p>
          <a:p>
            <a:pPr lvl="1"/>
            <a:r>
              <a:rPr lang="en-US" sz="2000" dirty="0">
                <a:solidFill>
                  <a:srgbClr val="D4DFEF"/>
                </a:solidFill>
              </a:rPr>
              <a:t>Regular expressions fit the bill!</a:t>
            </a:r>
          </a:p>
          <a:p>
            <a:pPr lvl="1"/>
            <a:endParaRPr lang="en-US" sz="20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239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Regular Expressions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003232" cy="1152128"/>
          </a:xfrm>
        </p:spPr>
        <p:txBody>
          <a:bodyPr>
            <a:noAutofit/>
          </a:bodyPr>
          <a:lstStyle/>
          <a:p>
            <a:r>
              <a:rPr lang="en-US" sz="2400" dirty="0"/>
              <a:t>Let’s begin by naming the expression</a:t>
            </a:r>
          </a:p>
          <a:p>
            <a:endParaRPr lang="en-US" sz="2400" dirty="0"/>
          </a:p>
          <a:p>
            <a:r>
              <a:rPr lang="en-US" sz="2400" dirty="0"/>
              <a:t>Let’s represent a knit stitch that’s immediately followed by a purl stitch </a:t>
            </a:r>
            <a:r>
              <a:rPr lang="en-US" sz="2400" b="1" i="1" dirty="0" err="1"/>
              <a:t>kp</a:t>
            </a:r>
            <a:endParaRPr lang="en-US" sz="2400" b="1" i="1" dirty="0"/>
          </a:p>
          <a:p>
            <a:endParaRPr lang="en-US" sz="2400" dirty="0"/>
          </a:p>
          <a:p>
            <a:r>
              <a:rPr lang="en-US" sz="2400" dirty="0"/>
              <a:t>Repeated actions can be placed in curved brackets </a:t>
            </a:r>
            <a:r>
              <a:rPr lang="en-US" sz="2400" b="1" i="1" dirty="0"/>
              <a:t>(</a:t>
            </a:r>
            <a:r>
              <a:rPr lang="en-US" sz="2400" b="1" i="1" dirty="0" err="1"/>
              <a:t>kp</a:t>
            </a:r>
            <a:r>
              <a:rPr lang="en-US" sz="2400" b="1" i="1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The number of times an action is repeated can be represented in curly brackets </a:t>
            </a:r>
            <a:r>
              <a:rPr lang="en-US" sz="2400" b="1" i="1" dirty="0"/>
              <a:t>{10}</a:t>
            </a:r>
          </a:p>
          <a:p>
            <a:endParaRPr lang="en-US" sz="2400" dirty="0"/>
          </a:p>
          <a:p>
            <a:r>
              <a:rPr lang="en-US" sz="2400" dirty="0" err="1"/>
              <a:t>kp</a:t>
            </a:r>
            <a:r>
              <a:rPr lang="en-US" sz="2400" dirty="0"/>
              <a:t> repeated 10 times looks like this: </a:t>
            </a:r>
            <a:r>
              <a:rPr lang="en-US" sz="2400" b="1" i="1" dirty="0"/>
              <a:t>(</a:t>
            </a:r>
            <a:r>
              <a:rPr lang="en-US" sz="2400" b="1" i="1" dirty="0" err="1"/>
              <a:t>kp</a:t>
            </a:r>
            <a:r>
              <a:rPr lang="en-US" sz="2400" b="1" i="1" dirty="0"/>
              <a:t>){10}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28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Regular Expressions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003232" cy="115212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D4DFEF"/>
                </a:solidFill>
              </a:rPr>
              <a:t>We represent row as </a:t>
            </a:r>
            <a:r>
              <a:rPr lang="en-US" sz="2400" b="1" i="1" dirty="0">
                <a:solidFill>
                  <a:srgbClr val="D4DFEF"/>
                </a:solidFill>
              </a:rPr>
              <a:t>\n</a:t>
            </a:r>
            <a:r>
              <a:rPr lang="en-US" sz="2400" dirty="0">
                <a:solidFill>
                  <a:srgbClr val="D4DFEF"/>
                </a:solidFill>
              </a:rPr>
              <a:t>, to indicate that a new line (=row) has to start. </a:t>
            </a:r>
          </a:p>
          <a:p>
            <a:endParaRPr lang="en-US" sz="2400" dirty="0">
              <a:solidFill>
                <a:srgbClr val="D4DFEF"/>
              </a:solidFill>
            </a:endParaRPr>
          </a:p>
          <a:p>
            <a:r>
              <a:rPr lang="en-US" sz="2400" dirty="0">
                <a:solidFill>
                  <a:srgbClr val="D4DFEF"/>
                </a:solidFill>
              </a:rPr>
              <a:t>The full regular expression for the row is then </a:t>
            </a:r>
            <a:r>
              <a:rPr lang="en-US" sz="2400" b="1" i="1" dirty="0">
                <a:solidFill>
                  <a:srgbClr val="D4DFEF"/>
                </a:solidFill>
              </a:rPr>
              <a:t>(</a:t>
            </a:r>
            <a:r>
              <a:rPr lang="en-US" sz="2400" b="1" i="1" dirty="0" err="1">
                <a:solidFill>
                  <a:srgbClr val="D4DFEF"/>
                </a:solidFill>
              </a:rPr>
              <a:t>kp</a:t>
            </a:r>
            <a:r>
              <a:rPr lang="en-US" sz="2400" b="1" i="1" dirty="0">
                <a:solidFill>
                  <a:srgbClr val="D4DFEF"/>
                </a:solidFill>
              </a:rPr>
              <a:t>){10}}\n</a:t>
            </a:r>
            <a:r>
              <a:rPr lang="en-US" sz="2400" dirty="0">
                <a:solidFill>
                  <a:srgbClr val="D4DFEF"/>
                </a:solidFill>
              </a:rPr>
              <a:t>. Since the first line was made of repetitions of </a:t>
            </a:r>
            <a:r>
              <a:rPr lang="en-US" sz="2400" dirty="0" err="1">
                <a:solidFill>
                  <a:srgbClr val="D4DFEF"/>
                </a:solidFill>
              </a:rPr>
              <a:t>kp</a:t>
            </a:r>
            <a:r>
              <a:rPr lang="en-US" sz="2400" dirty="0">
                <a:solidFill>
                  <a:srgbClr val="D4DFEF"/>
                </a:solidFill>
              </a:rPr>
              <a:t> the following line must be made of repetitions of </a:t>
            </a:r>
            <a:r>
              <a:rPr lang="en-US" sz="2400" b="1" i="1" dirty="0" err="1">
                <a:solidFill>
                  <a:srgbClr val="D4DFEF"/>
                </a:solidFill>
              </a:rPr>
              <a:t>pk</a:t>
            </a:r>
            <a:r>
              <a:rPr lang="en-US" sz="2400" dirty="0">
                <a:solidFill>
                  <a:srgbClr val="D4DFEF"/>
                </a:solidFill>
              </a:rPr>
              <a:t>, or </a:t>
            </a:r>
            <a:r>
              <a:rPr lang="en-US" sz="2400" b="1" i="1" dirty="0">
                <a:solidFill>
                  <a:srgbClr val="D4DFEF"/>
                </a:solidFill>
              </a:rPr>
              <a:t>(</a:t>
            </a:r>
            <a:r>
              <a:rPr lang="en-US" sz="2400" b="1" i="1" dirty="0" err="1">
                <a:solidFill>
                  <a:srgbClr val="D4DFEF"/>
                </a:solidFill>
              </a:rPr>
              <a:t>pk</a:t>
            </a:r>
            <a:r>
              <a:rPr lang="en-US" sz="2400" b="1" i="1" dirty="0">
                <a:solidFill>
                  <a:srgbClr val="D4DFEF"/>
                </a:solidFill>
              </a:rPr>
              <a:t>){10}\n </a:t>
            </a:r>
            <a:endParaRPr lang="en-US" sz="2400" dirty="0">
              <a:solidFill>
                <a:srgbClr val="D4DFEF"/>
              </a:solidFill>
            </a:endParaRPr>
          </a:p>
          <a:p>
            <a:endParaRPr lang="en-US" sz="2400" dirty="0">
              <a:solidFill>
                <a:srgbClr val="D4DFEF"/>
              </a:solidFill>
            </a:endParaRPr>
          </a:p>
          <a:p>
            <a:r>
              <a:rPr lang="en-US" sz="2400" dirty="0">
                <a:solidFill>
                  <a:srgbClr val="D4DFEF"/>
                </a:solidFill>
              </a:rPr>
              <a:t>These two lines have to be repeated a certain number of times themselves, say 20, so they are in turn wrapped up in yet more brackets, producing: </a:t>
            </a:r>
            <a:r>
              <a:rPr lang="en-US" sz="2400" b="1" i="1" dirty="0">
                <a:solidFill>
                  <a:srgbClr val="D4DFEF"/>
                </a:solidFill>
              </a:rPr>
              <a:t>((</a:t>
            </a:r>
            <a:r>
              <a:rPr lang="en-US" sz="2400" b="1" i="1" dirty="0" err="1">
                <a:solidFill>
                  <a:srgbClr val="D4DFEF"/>
                </a:solidFill>
              </a:rPr>
              <a:t>kp</a:t>
            </a:r>
            <a:r>
              <a:rPr lang="en-US" sz="2400" b="1" i="1" dirty="0">
                <a:solidFill>
                  <a:srgbClr val="D4DFEF"/>
                </a:solidFill>
              </a:rPr>
              <a:t>){10}\n(</a:t>
            </a:r>
            <a:r>
              <a:rPr lang="en-US" sz="2400" b="1" i="1" dirty="0" err="1">
                <a:solidFill>
                  <a:srgbClr val="D4DFEF"/>
                </a:solidFill>
              </a:rPr>
              <a:t>pk</a:t>
            </a:r>
            <a:r>
              <a:rPr lang="en-US" sz="2400" b="1" i="1" dirty="0">
                <a:solidFill>
                  <a:srgbClr val="D4DFEF"/>
                </a:solidFill>
              </a:rPr>
              <a:t>){10}\n){20}</a:t>
            </a:r>
            <a:r>
              <a:rPr lang="en-US" sz="2400" dirty="0">
                <a:solidFill>
                  <a:srgbClr val="D4DFEF"/>
                </a:solidFill>
              </a:rPr>
              <a:t>. </a:t>
            </a:r>
          </a:p>
          <a:p>
            <a:endParaRPr lang="en-US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1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Regular Expressions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003232" cy="1152128"/>
          </a:xfrm>
        </p:spPr>
        <p:txBody>
          <a:bodyPr>
            <a:noAutofit/>
          </a:bodyPr>
          <a:lstStyle/>
          <a:p>
            <a:r>
              <a:rPr lang="en-US" sz="2400" dirty="0"/>
              <a:t>If we want to provide a more general pattern, not fixing the number of </a:t>
            </a:r>
            <a:r>
              <a:rPr lang="en-US" sz="2400" dirty="0" err="1"/>
              <a:t>kp</a:t>
            </a:r>
            <a:r>
              <a:rPr lang="en-US" sz="2400" dirty="0"/>
              <a:t> in a row or the number of rows, the 10 and 20 can be replaced with what are called variables - </a:t>
            </a:r>
            <a:r>
              <a:rPr lang="en-US" sz="2400" b="1" i="1" dirty="0"/>
              <a:t>x </a:t>
            </a:r>
            <a:r>
              <a:rPr lang="en-US" sz="2400" dirty="0"/>
              <a:t>and </a:t>
            </a:r>
            <a:r>
              <a:rPr lang="en-US" sz="2400" b="1" i="1" dirty="0"/>
              <a:t>y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They can each stand for any number, so the final regular expression is: </a:t>
            </a:r>
          </a:p>
          <a:p>
            <a:pPr marL="365760" lvl="1" indent="0">
              <a:buNone/>
            </a:pPr>
            <a:r>
              <a:rPr lang="en-US" sz="2000" b="1" i="1" dirty="0"/>
              <a:t>((</a:t>
            </a:r>
            <a:r>
              <a:rPr lang="en-US" sz="2000" b="1" i="1" dirty="0" err="1"/>
              <a:t>kp</a:t>
            </a:r>
            <a:r>
              <a:rPr lang="en-US" sz="2000" b="1" i="1" dirty="0"/>
              <a:t>){x}\n(</a:t>
            </a:r>
            <a:r>
              <a:rPr lang="en-US" sz="2000" b="1" i="1" dirty="0" err="1"/>
              <a:t>pk</a:t>
            </a:r>
            <a:r>
              <a:rPr lang="en-US" sz="2000" b="1" i="1" dirty="0"/>
              <a:t>){x}\n){y} </a:t>
            </a:r>
          </a:p>
          <a:p>
            <a:pPr marL="365760" lvl="1" indent="0">
              <a:buNone/>
            </a:pPr>
            <a:endParaRPr lang="en-US" sz="2000" b="1" i="1" dirty="0"/>
          </a:p>
          <a:p>
            <a:pPr marL="452628" indent="-342900"/>
            <a:r>
              <a:rPr lang="en-US" sz="2400" dirty="0"/>
              <a:t>Preciseness is key</a:t>
            </a:r>
          </a:p>
          <a:p>
            <a:pPr marL="452628" indent="-342900"/>
            <a:endParaRPr lang="en-US" sz="2400" dirty="0"/>
          </a:p>
          <a:p>
            <a:pPr marL="452628" indent="-342900"/>
            <a:r>
              <a:rPr lang="en-US" sz="2400" dirty="0"/>
              <a:t>You’ll never look at a woolly jumper the same way again!</a:t>
            </a:r>
          </a:p>
          <a:p>
            <a:endParaRPr lang="en-US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3573016"/>
            <a:ext cx="1972940" cy="17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7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More 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Locked-in Syndrome</a:t>
            </a:r>
          </a:p>
          <a:p>
            <a:pPr lvl="1"/>
            <a:r>
              <a:rPr lang="en-GB" sz="2000" dirty="0"/>
              <a:t>A person with locked-in syndrome is totally paralyzed except perhaps being able to move an eyelid.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They can see, hear and think but they cannot communicate back. </a:t>
            </a:r>
          </a:p>
          <a:p>
            <a:pPr lvl="1"/>
            <a:endParaRPr lang="en-GB" sz="2000" dirty="0"/>
          </a:p>
          <a:p>
            <a:pPr lvl="1"/>
            <a:r>
              <a:rPr lang="en-GB" sz="2000" b="1" dirty="0"/>
              <a:t>Their intelligent mind is trapped inside a useless body. </a:t>
            </a:r>
            <a:endParaRPr lang="en-GB" sz="2000" dirty="0"/>
          </a:p>
          <a:p>
            <a:endParaRPr lang="en-GB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14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More 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4042792" cy="1152128"/>
          </a:xfrm>
        </p:spPr>
        <p:txBody>
          <a:bodyPr>
            <a:noAutofit/>
          </a:bodyPr>
          <a:lstStyle/>
          <a:p>
            <a:r>
              <a:rPr lang="en-GB" sz="2400" dirty="0"/>
              <a:t>Mia Austin’s experience of Locked-in syndrome</a:t>
            </a:r>
          </a:p>
          <a:p>
            <a:endParaRPr lang="en-GB" sz="2400" dirty="0"/>
          </a:p>
          <a:p>
            <a:r>
              <a:rPr lang="en-US" sz="2400" dirty="0"/>
              <a:t>She can’t speak so she has a computer which </a:t>
            </a:r>
            <a:r>
              <a:rPr lang="en-US" sz="2400" dirty="0" err="1"/>
              <a:t>recognises</a:t>
            </a:r>
            <a:r>
              <a:rPr lang="en-US" sz="2400" dirty="0"/>
              <a:t> her eye gaze and will spell things out which keeps her updated.</a:t>
            </a:r>
          </a:p>
          <a:p>
            <a:endParaRPr lang="en-GB" sz="2400" dirty="0"/>
          </a:p>
          <a:p>
            <a:endParaRPr lang="en-GB" sz="2400" dirty="0"/>
          </a:p>
          <a:p>
            <a:pPr marL="109728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30" y="4293096"/>
            <a:ext cx="2463800" cy="2387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30" y="290127"/>
            <a:ext cx="2811512" cy="5380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932" y="2352613"/>
            <a:ext cx="1422698" cy="19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9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More 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Communicating with Locked-in Syndrome</a:t>
            </a:r>
          </a:p>
          <a:p>
            <a:endParaRPr lang="en-GB" sz="2400" dirty="0"/>
          </a:p>
          <a:p>
            <a:r>
              <a:rPr lang="en-GB" sz="2400" dirty="0"/>
              <a:t>The helper reads the alphabet a letter at a time </a:t>
            </a:r>
          </a:p>
          <a:p>
            <a:pPr lvl="1"/>
            <a:r>
              <a:rPr lang="en-GB" sz="2000" dirty="0"/>
              <a:t>Is it A? </a:t>
            </a:r>
          </a:p>
          <a:p>
            <a:pPr lvl="1"/>
            <a:r>
              <a:rPr lang="en-GB" sz="2000" dirty="0"/>
              <a:t>Is it B? </a:t>
            </a:r>
          </a:p>
          <a:p>
            <a:pPr lvl="1"/>
            <a:r>
              <a:rPr lang="en-GB" sz="2000" dirty="0"/>
              <a:t>Is it C?  And so on </a:t>
            </a:r>
          </a:p>
          <a:p>
            <a:endParaRPr lang="en-GB" sz="2400" dirty="0"/>
          </a:p>
          <a:p>
            <a:r>
              <a:rPr lang="en-GB" sz="2400" dirty="0"/>
              <a:t>Blinking means yes, not blinking means no </a:t>
            </a:r>
          </a:p>
          <a:p>
            <a:endParaRPr lang="en-GB" sz="2400" dirty="0"/>
          </a:p>
          <a:p>
            <a:r>
              <a:rPr lang="en-GB" sz="2400" dirty="0"/>
              <a:t>The helper writes the letter down. </a:t>
            </a:r>
          </a:p>
          <a:p>
            <a:endParaRPr lang="en-GB" sz="2400" dirty="0"/>
          </a:p>
          <a:p>
            <a:r>
              <a:rPr lang="en-GB" sz="2400" dirty="0"/>
              <a:t>Then starts again with the next letter </a:t>
            </a:r>
          </a:p>
          <a:p>
            <a:endParaRPr lang="en-GB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653136"/>
            <a:ext cx="3412976" cy="10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5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ANNOUNCEMENT – CS STUDENTS ONLY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499176" cy="1152128"/>
          </a:xfrm>
        </p:spPr>
        <p:txBody>
          <a:bodyPr>
            <a:noAutofit/>
          </a:bodyPr>
          <a:lstStyle/>
          <a:p>
            <a:r>
              <a:rPr lang="en-GB" sz="2400" dirty="0"/>
              <a:t>Combined Academic Librarian session for Wednesday CS students only</a:t>
            </a:r>
          </a:p>
          <a:p>
            <a:endParaRPr lang="en-GB" sz="2400" dirty="0"/>
          </a:p>
          <a:p>
            <a:r>
              <a:rPr lang="en-GB" sz="2400" dirty="0"/>
              <a:t>JG226 – Library Lab on Wednesday 27</a:t>
            </a:r>
            <a:r>
              <a:rPr lang="en-GB" sz="2400" baseline="30000" dirty="0"/>
              <a:t>th</a:t>
            </a:r>
            <a:r>
              <a:rPr lang="en-GB" sz="2400" dirty="0"/>
              <a:t> November from 12:00 until  13:00, then continue with the rest of the tutorial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55557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How well would that work?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Let’s try it!</a:t>
            </a:r>
          </a:p>
          <a:p>
            <a:endParaRPr lang="en-US" sz="2400" dirty="0"/>
          </a:p>
          <a:p>
            <a:r>
              <a:rPr lang="en-US" sz="2400" dirty="0"/>
              <a:t>What problems need to be solved? </a:t>
            </a:r>
          </a:p>
          <a:p>
            <a:pPr lvl="1"/>
            <a:r>
              <a:rPr lang="en-US" sz="2000" dirty="0"/>
              <a:t>to make it really work </a:t>
            </a:r>
          </a:p>
          <a:p>
            <a:pPr lvl="1"/>
            <a:endParaRPr lang="en-US" sz="2000" dirty="0"/>
          </a:p>
          <a:p>
            <a:r>
              <a:rPr lang="en-US" sz="2400" dirty="0"/>
              <a:t>Can it be improved? </a:t>
            </a:r>
          </a:p>
          <a:p>
            <a:pPr lvl="1"/>
            <a:r>
              <a:rPr lang="en-US" sz="2000" dirty="0"/>
              <a:t>How fast is it? </a:t>
            </a:r>
          </a:p>
          <a:p>
            <a:pPr lvl="1"/>
            <a:r>
              <a:rPr lang="en-US" sz="2000" dirty="0"/>
              <a:t>How long would it take to write a book?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429" y="3789040"/>
            <a:ext cx="307907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1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How fast would it work?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How fast is it? </a:t>
            </a:r>
          </a:p>
          <a:p>
            <a:pPr lvl="1"/>
            <a:r>
              <a:rPr lang="en-US" sz="2000" dirty="0"/>
              <a:t>It is very slow</a:t>
            </a:r>
          </a:p>
          <a:p>
            <a:pPr lvl="1"/>
            <a:r>
              <a:rPr lang="en-US" sz="2000" dirty="0"/>
              <a:t>It takes on average 13 questions for </a:t>
            </a:r>
            <a:r>
              <a:rPr lang="en-US" sz="2000" i="1" dirty="0"/>
              <a:t>every </a:t>
            </a:r>
            <a:r>
              <a:rPr lang="en-US" sz="2000" dirty="0"/>
              <a:t>letter </a:t>
            </a:r>
          </a:p>
          <a:p>
            <a:endParaRPr lang="en-US" sz="2400" dirty="0"/>
          </a:p>
          <a:p>
            <a:r>
              <a:rPr lang="en-US" sz="2400" dirty="0"/>
              <a:t>At worst it takes 26 questions</a:t>
            </a:r>
          </a:p>
          <a:p>
            <a:endParaRPr lang="en-US" sz="2400" dirty="0"/>
          </a:p>
          <a:p>
            <a:r>
              <a:rPr lang="en-US" sz="2400" dirty="0"/>
              <a:t>In identifying problems, coming up with solutions and faster ways, you are doing computational thinking!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60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Applying Computational Thinking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075240" cy="1152128"/>
          </a:xfrm>
        </p:spPr>
        <p:txBody>
          <a:bodyPr>
            <a:noAutofit/>
          </a:bodyPr>
          <a:lstStyle/>
          <a:p>
            <a:r>
              <a:rPr lang="en-GB" sz="2400" dirty="0"/>
              <a:t>20 questions game</a:t>
            </a:r>
          </a:p>
          <a:p>
            <a:endParaRPr lang="en-GB" sz="2400" dirty="0"/>
          </a:p>
          <a:p>
            <a:r>
              <a:rPr lang="en-GB" sz="2400" dirty="0"/>
              <a:t>I think of a famous person.</a:t>
            </a:r>
          </a:p>
          <a:p>
            <a:endParaRPr lang="en-GB" sz="2400" dirty="0"/>
          </a:p>
          <a:p>
            <a:r>
              <a:rPr lang="en-GB" sz="2400" dirty="0"/>
              <a:t>You have to guess who I am thinking of by asking questions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 can only answer YES or NO.</a:t>
            </a:r>
          </a:p>
          <a:p>
            <a:endParaRPr lang="en-GB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3789040"/>
            <a:ext cx="2759968" cy="275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8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20 Questions Game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6419056" cy="1152128"/>
          </a:xfrm>
        </p:spPr>
        <p:txBody>
          <a:bodyPr>
            <a:noAutofit/>
          </a:bodyPr>
          <a:lstStyle/>
          <a:p>
            <a:r>
              <a:rPr lang="en-GB" sz="2400" dirty="0"/>
              <a:t>What would you ask?</a:t>
            </a:r>
          </a:p>
          <a:p>
            <a:pPr lvl="1"/>
            <a:r>
              <a:rPr lang="en-GB" sz="2000" dirty="0"/>
              <a:t>Is it Lady Gaga?</a:t>
            </a:r>
          </a:p>
          <a:p>
            <a:pPr lvl="1"/>
            <a:r>
              <a:rPr lang="en-GB" sz="2000" dirty="0"/>
              <a:t>Is it Mahatma Gandhi?</a:t>
            </a:r>
          </a:p>
          <a:p>
            <a:pPr lvl="1"/>
            <a:r>
              <a:rPr lang="en-GB" sz="2000" dirty="0"/>
              <a:t>Is it Steven Jobs?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dirty="0"/>
              <a:t>That takes millions of questions </a:t>
            </a:r>
          </a:p>
          <a:p>
            <a:pPr lvl="1"/>
            <a:r>
              <a:rPr lang="en-GB" sz="2000" dirty="0"/>
              <a:t>But you have only 20! </a:t>
            </a:r>
          </a:p>
          <a:p>
            <a:pPr lvl="1"/>
            <a:endParaRPr lang="en-GB" sz="2000" dirty="0"/>
          </a:p>
          <a:p>
            <a:r>
              <a:rPr lang="en-GB" sz="2400" dirty="0"/>
              <a:t>Instead you try to ask halving questions... </a:t>
            </a:r>
          </a:p>
          <a:p>
            <a:pPr lvl="1"/>
            <a:r>
              <a:rPr lang="en-GB" sz="2000" dirty="0"/>
              <a:t>Are they female? </a:t>
            </a:r>
          </a:p>
          <a:p>
            <a:pPr lvl="1"/>
            <a:endParaRPr lang="en-GB" sz="2000" dirty="0"/>
          </a:p>
          <a:p>
            <a:r>
              <a:rPr lang="en-GB" sz="2400" dirty="0"/>
              <a:t>Apply that solution to Locked-in Syndrome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836712"/>
            <a:ext cx="2609115" cy="17611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96752"/>
            <a:ext cx="1939156" cy="1939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82" y="2636912"/>
            <a:ext cx="210623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55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9779"/>
            <a:ext cx="8496944" cy="65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9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Search 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We have looked at two different ways of searching for information</a:t>
            </a:r>
          </a:p>
          <a:p>
            <a:endParaRPr lang="en-US" sz="2400" dirty="0"/>
          </a:p>
          <a:p>
            <a:r>
              <a:rPr lang="en-US" sz="2400" dirty="0"/>
              <a:t>Two different algorithms</a:t>
            </a:r>
          </a:p>
          <a:p>
            <a:pPr lvl="1"/>
            <a:r>
              <a:rPr lang="en-US" sz="2000" dirty="0"/>
              <a:t>Linear search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Binary search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411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Linear Search Algorithm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Search one by one</a:t>
            </a:r>
          </a:p>
          <a:p>
            <a:pPr lvl="1"/>
            <a:endParaRPr lang="en-US" sz="2400" dirty="0"/>
          </a:p>
          <a:p>
            <a:r>
              <a:rPr lang="en-US" sz="2400" dirty="0"/>
              <a:t>Values can be in random order </a:t>
            </a:r>
          </a:p>
          <a:p>
            <a:endParaRPr lang="en-US" sz="2400" dirty="0"/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140968"/>
            <a:ext cx="5590519" cy="29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Binary Search Algorithm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Values need to be in order</a:t>
            </a:r>
          </a:p>
          <a:p>
            <a:endParaRPr lang="en-US" sz="2400" dirty="0"/>
          </a:p>
          <a:p>
            <a:r>
              <a:rPr lang="en-US" sz="2400" dirty="0"/>
              <a:t>Divide and conquer</a:t>
            </a:r>
          </a:p>
          <a:p>
            <a:endParaRPr lang="en-US" sz="2400" dirty="0"/>
          </a:p>
          <a:p>
            <a:r>
              <a:rPr lang="en-US" sz="2400" dirty="0"/>
              <a:t>Halving search 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2996952"/>
            <a:ext cx="5076056" cy="34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09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Did we get it right?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US" sz="2400" dirty="0"/>
              <a:t>Did we count the right thing? </a:t>
            </a:r>
          </a:p>
          <a:p>
            <a:endParaRPr lang="en-US" sz="2400" dirty="0"/>
          </a:p>
          <a:p>
            <a:r>
              <a:rPr lang="en-US" sz="2400" dirty="0"/>
              <a:t>What if blinking is hard work for Mia? – We should have found out first. </a:t>
            </a:r>
          </a:p>
          <a:p>
            <a:endParaRPr lang="en-US" sz="2400" dirty="0"/>
          </a:p>
          <a:p>
            <a:r>
              <a:rPr lang="en-US" sz="2400" dirty="0"/>
              <a:t>Have we made her life better or worse? </a:t>
            </a:r>
          </a:p>
          <a:p>
            <a:endParaRPr lang="en-US" sz="2400" b="1" dirty="0"/>
          </a:p>
          <a:p>
            <a:r>
              <a:rPr lang="en-US" sz="2400" b="1" dirty="0"/>
              <a:t>Computing is about understanding people too. </a:t>
            </a:r>
            <a:endParaRPr lang="en-US" sz="2400" dirty="0"/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2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In Summary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Practice on your logic puzzles. Revise your lectures.</a:t>
            </a:r>
          </a:p>
          <a:p>
            <a:endParaRPr lang="en-GB" sz="2400" dirty="0"/>
          </a:p>
          <a:p>
            <a:r>
              <a:rPr lang="en-GB" sz="2400" dirty="0"/>
              <a:t>They are designed to develop life-long Computational Thinking skills.</a:t>
            </a:r>
          </a:p>
          <a:p>
            <a:endParaRPr lang="en-GB" sz="2400" dirty="0"/>
          </a:p>
          <a:p>
            <a:r>
              <a:rPr lang="en-GB" sz="2400" dirty="0"/>
              <a:t>These essential life skills are not only applicable to the workplace.</a:t>
            </a:r>
          </a:p>
          <a:p>
            <a:endParaRPr lang="en-GB" sz="2400" dirty="0"/>
          </a:p>
          <a:p>
            <a:r>
              <a:rPr lang="en-GB" sz="2400" dirty="0"/>
              <a:t>All the best for your Phase Test!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9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Link between human and computer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643192" cy="1152128"/>
          </a:xfrm>
        </p:spPr>
        <p:txBody>
          <a:bodyPr>
            <a:noAutofit/>
          </a:bodyPr>
          <a:lstStyle/>
          <a:p>
            <a:r>
              <a:rPr lang="en-GB" sz="2400" dirty="0"/>
              <a:t>Understanding how we turn the written word into understanding is a real challenge for computer scientists. </a:t>
            </a:r>
          </a:p>
          <a:p>
            <a:endParaRPr lang="en-GB" sz="2400" dirty="0"/>
          </a:p>
          <a:p>
            <a:r>
              <a:rPr lang="en-GB" sz="2400" dirty="0"/>
              <a:t>Get it right and you can build computers that understand the written word, a really useful thing to do. </a:t>
            </a:r>
          </a:p>
          <a:p>
            <a:endParaRPr lang="en-GB" sz="2400" dirty="0"/>
          </a:p>
          <a:p>
            <a:r>
              <a:rPr lang="en-GB" sz="2400" dirty="0"/>
              <a:t>A written sentence has two parts -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the syntax </a:t>
            </a:r>
          </a:p>
          <a:p>
            <a:pPr lvl="1"/>
            <a:r>
              <a:rPr lang="en-GB" sz="2000" dirty="0"/>
              <a:t>the semantics</a:t>
            </a:r>
          </a:p>
        </p:txBody>
      </p:sp>
    </p:spTree>
    <p:extLst>
      <p:ext uri="{BB962C8B-B14F-4D97-AF65-F5344CB8AC3E}">
        <p14:creationId xmlns:p14="http://schemas.microsoft.com/office/powerpoint/2010/main" val="167192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Syntax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147248" cy="1152128"/>
          </a:xfrm>
        </p:spPr>
        <p:txBody>
          <a:bodyPr>
            <a:noAutofit/>
          </a:bodyPr>
          <a:lstStyle/>
          <a:p>
            <a:r>
              <a:rPr lang="en-GB" sz="2400" dirty="0"/>
              <a:t>Syntax relates to the structure of language.</a:t>
            </a:r>
          </a:p>
          <a:p>
            <a:endParaRPr lang="en-GB" sz="2400" dirty="0"/>
          </a:p>
          <a:p>
            <a:r>
              <a:rPr lang="en-GB" sz="2400" dirty="0"/>
              <a:t>Looks at rules  - what is allowed to follow what.</a:t>
            </a:r>
          </a:p>
          <a:p>
            <a:endParaRPr lang="en-GB" sz="2400" dirty="0"/>
          </a:p>
          <a:p>
            <a:r>
              <a:rPr lang="en-GB" sz="2400" dirty="0"/>
              <a:t>Ignores meaning.</a:t>
            </a:r>
          </a:p>
          <a:p>
            <a:endParaRPr lang="en-GB" sz="2400" dirty="0"/>
          </a:p>
          <a:p>
            <a:r>
              <a:rPr lang="en-GB" sz="2400" dirty="0"/>
              <a:t>As a child, we learn to pay attention to grammatical structure AND lexical (meaningful) words.</a:t>
            </a:r>
          </a:p>
          <a:p>
            <a:endParaRPr lang="en-GB" sz="2400" dirty="0"/>
          </a:p>
          <a:p>
            <a:r>
              <a:rPr lang="en-GB" sz="2400" dirty="0"/>
              <a:t>As adults we learn to take shortcuts, making reading more fluid.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7018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Figuring out Messy Data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GB" sz="2400" dirty="0">
                <a:solidFill>
                  <a:srgbClr val="FFFF00"/>
                </a:solidFill>
              </a:rPr>
              <a:t>'</a:t>
            </a:r>
            <a:r>
              <a:rPr lang="en-GB" sz="2400" dirty="0" err="1">
                <a:solidFill>
                  <a:srgbClr val="FFFF00"/>
                </a:solidFill>
              </a:rPr>
              <a:t>Aoccdrnig</a:t>
            </a:r>
            <a:r>
              <a:rPr lang="en-GB" sz="2400" dirty="0">
                <a:solidFill>
                  <a:srgbClr val="FFFF00"/>
                </a:solidFill>
              </a:rPr>
              <a:t> to </a:t>
            </a:r>
            <a:r>
              <a:rPr lang="en-GB" sz="2400" dirty="0" err="1">
                <a:solidFill>
                  <a:srgbClr val="FFFF00"/>
                </a:solidFill>
              </a:rPr>
              <a:t>rscheearch</a:t>
            </a:r>
            <a:r>
              <a:rPr lang="en-GB" sz="2400" dirty="0">
                <a:solidFill>
                  <a:srgbClr val="FFFF00"/>
                </a:solidFill>
              </a:rPr>
              <a:t>, it </a:t>
            </a:r>
            <a:r>
              <a:rPr lang="en-GB" sz="2400" dirty="0" err="1">
                <a:solidFill>
                  <a:srgbClr val="FFFF00"/>
                </a:solidFill>
              </a:rPr>
              <a:t>deosn't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mttaer</a:t>
            </a:r>
            <a:r>
              <a:rPr lang="en-GB" sz="2400" dirty="0">
                <a:solidFill>
                  <a:srgbClr val="FFFF00"/>
                </a:solidFill>
              </a:rPr>
              <a:t> in </a:t>
            </a:r>
            <a:r>
              <a:rPr lang="en-GB" sz="2400" dirty="0" err="1">
                <a:solidFill>
                  <a:srgbClr val="FFFF00"/>
                </a:solidFill>
              </a:rPr>
              <a:t>waht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oredr</a:t>
            </a:r>
            <a:r>
              <a:rPr lang="en-GB" sz="2400" dirty="0">
                <a:solidFill>
                  <a:srgbClr val="FFFF00"/>
                </a:solidFill>
              </a:rPr>
              <a:t> the </a:t>
            </a:r>
            <a:r>
              <a:rPr lang="en-GB" sz="2400" dirty="0" err="1">
                <a:solidFill>
                  <a:srgbClr val="FFFF00"/>
                </a:solidFill>
              </a:rPr>
              <a:t>ltteers</a:t>
            </a:r>
            <a:r>
              <a:rPr lang="en-GB" sz="2400" dirty="0">
                <a:solidFill>
                  <a:srgbClr val="FFFF00"/>
                </a:solidFill>
              </a:rPr>
              <a:t> in a </a:t>
            </a:r>
            <a:r>
              <a:rPr lang="en-GB" sz="2400" dirty="0" err="1">
                <a:solidFill>
                  <a:srgbClr val="FFFF00"/>
                </a:solidFill>
              </a:rPr>
              <a:t>wrod</a:t>
            </a:r>
            <a:r>
              <a:rPr lang="en-GB" sz="2400" dirty="0">
                <a:solidFill>
                  <a:srgbClr val="FFFF00"/>
                </a:solidFill>
              </a:rPr>
              <a:t> are, the </a:t>
            </a:r>
            <a:r>
              <a:rPr lang="en-GB" sz="2400" dirty="0" err="1">
                <a:solidFill>
                  <a:srgbClr val="FFFF00"/>
                </a:solidFill>
              </a:rPr>
              <a:t>olny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iprmoetnt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tihng</a:t>
            </a:r>
            <a:r>
              <a:rPr lang="en-GB" sz="2400" dirty="0">
                <a:solidFill>
                  <a:srgbClr val="FFFF00"/>
                </a:solidFill>
              </a:rPr>
              <a:t> is </a:t>
            </a:r>
            <a:r>
              <a:rPr lang="en-GB" sz="2400" dirty="0" err="1">
                <a:solidFill>
                  <a:srgbClr val="FFFF00"/>
                </a:solidFill>
              </a:rPr>
              <a:t>taht</a:t>
            </a:r>
            <a:r>
              <a:rPr lang="en-GB" sz="2400" dirty="0">
                <a:solidFill>
                  <a:srgbClr val="FFFF00"/>
                </a:solidFill>
              </a:rPr>
              <a:t> the </a:t>
            </a:r>
            <a:r>
              <a:rPr lang="en-GB" sz="2400" dirty="0" err="1">
                <a:solidFill>
                  <a:srgbClr val="FFFF00"/>
                </a:solidFill>
              </a:rPr>
              <a:t>frist</a:t>
            </a:r>
            <a:r>
              <a:rPr lang="en-GB" sz="2400" dirty="0">
                <a:solidFill>
                  <a:srgbClr val="FFFF00"/>
                </a:solidFill>
              </a:rPr>
              <a:t> and </a:t>
            </a:r>
            <a:r>
              <a:rPr lang="en-GB" sz="2400" dirty="0" err="1">
                <a:solidFill>
                  <a:srgbClr val="FFFF00"/>
                </a:solidFill>
              </a:rPr>
              <a:t>lsat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ltteer</a:t>
            </a:r>
            <a:r>
              <a:rPr lang="en-GB" sz="2400" dirty="0">
                <a:solidFill>
                  <a:srgbClr val="FFFF00"/>
                </a:solidFill>
              </a:rPr>
              <a:t> be at the </a:t>
            </a:r>
            <a:r>
              <a:rPr lang="en-GB" sz="2400" dirty="0" err="1">
                <a:solidFill>
                  <a:srgbClr val="FFFF00"/>
                </a:solidFill>
              </a:rPr>
              <a:t>rghit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pclae</a:t>
            </a:r>
            <a:r>
              <a:rPr lang="en-GB" sz="2400" dirty="0">
                <a:solidFill>
                  <a:srgbClr val="FFFF00"/>
                </a:solidFill>
              </a:rPr>
              <a:t>. The </a:t>
            </a:r>
            <a:r>
              <a:rPr lang="en-GB" sz="2400" dirty="0" err="1">
                <a:solidFill>
                  <a:srgbClr val="FFFF00"/>
                </a:solidFill>
              </a:rPr>
              <a:t>rset</a:t>
            </a:r>
            <a:r>
              <a:rPr lang="en-GB" sz="2400" dirty="0">
                <a:solidFill>
                  <a:srgbClr val="FFFF00"/>
                </a:solidFill>
              </a:rPr>
              <a:t> can be a </a:t>
            </a:r>
            <a:r>
              <a:rPr lang="en-GB" sz="2400" dirty="0" err="1">
                <a:solidFill>
                  <a:srgbClr val="FFFF00"/>
                </a:solidFill>
              </a:rPr>
              <a:t>toatl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mses</a:t>
            </a:r>
            <a:r>
              <a:rPr lang="en-GB" sz="2400" dirty="0">
                <a:solidFill>
                  <a:srgbClr val="FFFF00"/>
                </a:solidFill>
              </a:rPr>
              <a:t> and you can </a:t>
            </a:r>
            <a:r>
              <a:rPr lang="en-GB" sz="2400" dirty="0" err="1">
                <a:solidFill>
                  <a:srgbClr val="FFFF00"/>
                </a:solidFill>
              </a:rPr>
              <a:t>sitll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raed</a:t>
            </a:r>
            <a:r>
              <a:rPr lang="en-GB" sz="2400" dirty="0">
                <a:solidFill>
                  <a:srgbClr val="FFFF00"/>
                </a:solidFill>
              </a:rPr>
              <a:t> it </a:t>
            </a:r>
            <a:r>
              <a:rPr lang="en-GB" sz="2400" dirty="0" err="1">
                <a:solidFill>
                  <a:srgbClr val="FFFF00"/>
                </a:solidFill>
              </a:rPr>
              <a:t>wouthit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porbelm</a:t>
            </a:r>
            <a:r>
              <a:rPr lang="en-GB" sz="2400" dirty="0">
                <a:solidFill>
                  <a:srgbClr val="FFFF00"/>
                </a:solidFill>
              </a:rPr>
              <a:t>. </a:t>
            </a:r>
            <a:r>
              <a:rPr lang="en-GB" sz="2400" dirty="0" err="1">
                <a:solidFill>
                  <a:srgbClr val="FFFF00"/>
                </a:solidFill>
              </a:rPr>
              <a:t>Tihs</a:t>
            </a:r>
            <a:r>
              <a:rPr lang="en-GB" sz="2400" dirty="0">
                <a:solidFill>
                  <a:srgbClr val="FFFF00"/>
                </a:solidFill>
              </a:rPr>
              <a:t> is </a:t>
            </a:r>
            <a:r>
              <a:rPr lang="en-GB" sz="2400" dirty="0" err="1">
                <a:solidFill>
                  <a:srgbClr val="FFFF00"/>
                </a:solidFill>
              </a:rPr>
              <a:t>bcuseae</a:t>
            </a:r>
            <a:r>
              <a:rPr lang="en-GB" sz="2400" dirty="0">
                <a:solidFill>
                  <a:srgbClr val="FFFF00"/>
                </a:solidFill>
              </a:rPr>
              <a:t> the </a:t>
            </a:r>
            <a:r>
              <a:rPr lang="en-GB" sz="2400" dirty="0" err="1">
                <a:solidFill>
                  <a:srgbClr val="FFFF00"/>
                </a:solidFill>
              </a:rPr>
              <a:t>huamn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mnid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deos</a:t>
            </a:r>
            <a:r>
              <a:rPr lang="en-GB" sz="2400" dirty="0">
                <a:solidFill>
                  <a:srgbClr val="FFFF00"/>
                </a:solidFill>
              </a:rPr>
              <a:t> not </a:t>
            </a:r>
            <a:r>
              <a:rPr lang="en-GB" sz="2400" dirty="0" err="1">
                <a:solidFill>
                  <a:srgbClr val="FFFF00"/>
                </a:solidFill>
              </a:rPr>
              <a:t>raed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ervey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 err="1">
                <a:solidFill>
                  <a:srgbClr val="FFFF00"/>
                </a:solidFill>
              </a:rPr>
              <a:t>lteter</a:t>
            </a:r>
            <a:r>
              <a:rPr lang="en-GB" sz="2400" dirty="0">
                <a:solidFill>
                  <a:srgbClr val="FFFF00"/>
                </a:solidFill>
              </a:rPr>
              <a:t> by </a:t>
            </a:r>
            <a:r>
              <a:rPr lang="en-GB" sz="2400" dirty="0" err="1">
                <a:solidFill>
                  <a:srgbClr val="FFFF00"/>
                </a:solidFill>
              </a:rPr>
              <a:t>istlef</a:t>
            </a:r>
            <a:r>
              <a:rPr lang="en-GB" sz="2400" dirty="0">
                <a:solidFill>
                  <a:srgbClr val="FFFF00"/>
                </a:solidFill>
              </a:rPr>
              <a:t>, but the </a:t>
            </a:r>
            <a:r>
              <a:rPr lang="en-GB" sz="2400" dirty="0" err="1">
                <a:solidFill>
                  <a:srgbClr val="FFFF00"/>
                </a:solidFill>
              </a:rPr>
              <a:t>wrod</a:t>
            </a:r>
            <a:r>
              <a:rPr lang="en-GB" sz="2400" dirty="0">
                <a:solidFill>
                  <a:srgbClr val="FFFF00"/>
                </a:solidFill>
              </a:rPr>
              <a:t> as a </a:t>
            </a:r>
            <a:r>
              <a:rPr lang="en-GB" sz="2400" dirty="0" err="1">
                <a:solidFill>
                  <a:srgbClr val="FFFF00"/>
                </a:solidFill>
              </a:rPr>
              <a:t>wlohe</a:t>
            </a:r>
            <a:r>
              <a:rPr lang="en-GB" sz="2400" dirty="0">
                <a:solidFill>
                  <a:srgbClr val="FFFF00"/>
                </a:solidFill>
              </a:rPr>
              <a:t>’</a:t>
            </a:r>
          </a:p>
          <a:p>
            <a:pPr marL="109728" indent="0">
              <a:buNone/>
            </a:pPr>
            <a:endParaRPr lang="en-GB" sz="2400" dirty="0"/>
          </a:p>
          <a:p>
            <a:r>
              <a:rPr lang="en-GB" sz="2400" dirty="0"/>
              <a:t>What is the logic behind figuring out the messy sentence above? </a:t>
            </a:r>
          </a:p>
          <a:p>
            <a:endParaRPr lang="en-GB" sz="2000" dirty="0"/>
          </a:p>
          <a:p>
            <a:r>
              <a:rPr lang="en-GB" sz="2400" dirty="0"/>
              <a:t>In other words - how could we programme a computer to understand messy data?</a:t>
            </a:r>
          </a:p>
        </p:txBody>
      </p:sp>
    </p:spTree>
    <p:extLst>
      <p:ext uri="{BB962C8B-B14F-4D97-AF65-F5344CB8AC3E}">
        <p14:creationId xmlns:p14="http://schemas.microsoft.com/office/powerpoint/2010/main" val="26659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83568" y="3861048"/>
            <a:ext cx="6768752" cy="20162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Semantics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It is about the meaning of words.</a:t>
            </a:r>
          </a:p>
          <a:p>
            <a:endParaRPr lang="en-GB" sz="2400" dirty="0"/>
          </a:p>
          <a:p>
            <a:r>
              <a:rPr lang="en-GB" sz="2400" dirty="0"/>
              <a:t>It is not what you say, it’s the way you say it.</a:t>
            </a:r>
          </a:p>
          <a:p>
            <a:endParaRPr lang="en-GB" sz="2400" dirty="0"/>
          </a:p>
          <a:p>
            <a:r>
              <a:rPr lang="en-GB" sz="2400" dirty="0"/>
              <a:t>Consider these 6 examples: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Wasn't me, was someone else!</a:t>
            </a: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It really wasn't me!</a:t>
            </a: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I planned to give it back, honest!</a:t>
            </a: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It was actually Uncle Johns’ I stole!</a:t>
            </a: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It was her vanilla sponge cake I nicked!</a:t>
            </a:r>
          </a:p>
          <a:p>
            <a:pPr marL="365760" lvl="1" indent="0">
              <a:buNone/>
            </a:pPr>
            <a:r>
              <a:rPr lang="en-GB" sz="1600" dirty="0">
                <a:solidFill>
                  <a:schemeClr val="accent4"/>
                </a:solidFill>
              </a:rPr>
              <a:t>'I didn't steal granny's chocolate cake '- It was her bar of chocolate!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5162"/>
            <a:ext cx="3547886" cy="19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8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3568" y="2348880"/>
            <a:ext cx="6984776" cy="11521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The Computer is better than you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Well, sometimes!  Consider this example: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93192" lvl="1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FINISHED FILES ARE THE RESULT OF YEARS OF SCIENTIFIC STUDY COMBINED WITH THE EXPERIENCE OF YEARS </a:t>
            </a:r>
          </a:p>
          <a:p>
            <a:pPr marL="109728" indent="0">
              <a:buNone/>
            </a:pPr>
            <a:endParaRPr lang="en-GB" sz="2400" dirty="0">
              <a:solidFill>
                <a:srgbClr val="FFFF00"/>
              </a:solidFill>
            </a:endParaRPr>
          </a:p>
          <a:p>
            <a:r>
              <a:rPr lang="en-GB" sz="2400" dirty="0"/>
              <a:t>Our vision and cognition are fixated on lexical words, ignoring the grammatical syntactic words.</a:t>
            </a:r>
          </a:p>
          <a:p>
            <a:endParaRPr lang="en-GB" sz="2400" dirty="0"/>
          </a:p>
          <a:p>
            <a:r>
              <a:rPr lang="en-GB" sz="2400" dirty="0"/>
              <a:t>Fast and fluid (usually) gets you there.</a:t>
            </a: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40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Colouring your Perception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1152128"/>
          </a:xfrm>
        </p:spPr>
        <p:txBody>
          <a:bodyPr>
            <a:noAutofit/>
          </a:bodyPr>
          <a:lstStyle/>
          <a:p>
            <a:r>
              <a:rPr lang="en-GB" sz="2400" dirty="0"/>
              <a:t>Say the colour of the following words out loud quickly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/>
          </a:p>
          <a:p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005360" cy="1536749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3933056"/>
            <a:ext cx="8686800" cy="1152128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/>
              <a:t>The </a:t>
            </a:r>
            <a:r>
              <a:rPr lang="en-GB" sz="2400" dirty="0" err="1"/>
              <a:t>Stroop</a:t>
            </a:r>
            <a:r>
              <a:rPr lang="en-GB" sz="2400" dirty="0"/>
              <a:t> Effect</a:t>
            </a:r>
          </a:p>
          <a:p>
            <a:endParaRPr lang="en-GB" sz="2400" dirty="0"/>
          </a:p>
          <a:p>
            <a:r>
              <a:rPr lang="en-GB" sz="2400" dirty="0"/>
              <a:t>A popular neuropsychological test to detect interference effect</a:t>
            </a:r>
          </a:p>
          <a:p>
            <a:endParaRPr lang="en-GB" sz="2400" dirty="0"/>
          </a:p>
          <a:p>
            <a:r>
              <a:rPr lang="en-GB" sz="2400" dirty="0"/>
              <a:t>Are you capable of filtering out interference?</a:t>
            </a:r>
          </a:p>
          <a:p>
            <a:endParaRPr lang="en-GB" sz="2400" dirty="0"/>
          </a:p>
          <a:p>
            <a:r>
              <a:rPr lang="en-GB" sz="2400" dirty="0"/>
              <a:t>Can you trust your brain?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/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58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Generalisation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931224" cy="1152128"/>
          </a:xfrm>
        </p:spPr>
        <p:txBody>
          <a:bodyPr>
            <a:noAutofit/>
          </a:bodyPr>
          <a:lstStyle/>
          <a:p>
            <a:r>
              <a:rPr lang="en-GB" sz="2400" dirty="0"/>
              <a:t>A way of quickly solving new problems based on previous problems we have solved. </a:t>
            </a:r>
          </a:p>
          <a:p>
            <a:endParaRPr lang="en-GB" sz="2400" dirty="0"/>
          </a:p>
          <a:p>
            <a:r>
              <a:rPr lang="en-GB" sz="2400" dirty="0"/>
              <a:t>We can take an algorithm that solves some specific problem and adapt it so that it solves a whole class of similar problems. </a:t>
            </a:r>
          </a:p>
          <a:p>
            <a:endParaRPr lang="en-GB" sz="2400" dirty="0"/>
          </a:p>
          <a:p>
            <a:r>
              <a:rPr lang="en-GB" sz="2400" dirty="0"/>
              <a:t>Then whenever we have to solve a new problem of that kind we just apply this general solution.</a:t>
            </a:r>
            <a:endParaRPr lang="en-GB" sz="24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66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62277</TotalTime>
  <Words>1375</Words>
  <Application>Microsoft Office PowerPoint</Application>
  <PresentationFormat>On-screen Show (4:3)</PresentationFormat>
  <Paragraphs>245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Rounded MT Bold</vt:lpstr>
      <vt:lpstr>Calibri</vt:lpstr>
      <vt:lpstr>Lucida Sans Unicode</vt:lpstr>
      <vt:lpstr>Verdana</vt:lpstr>
      <vt:lpstr>Wingdings 2</vt:lpstr>
      <vt:lpstr>Wingdings 3</vt:lpstr>
      <vt:lpstr>Concourse</vt:lpstr>
      <vt:lpstr>Fundamentals of Computer Science COMPUTATIONAL THINKING  Achieving Focus</vt:lpstr>
      <vt:lpstr>ANNOUNCEMENT – CS STUDENTS ONLY</vt:lpstr>
      <vt:lpstr>Link between human and computer</vt:lpstr>
      <vt:lpstr>Syntax</vt:lpstr>
      <vt:lpstr>Figuring out Messy Data</vt:lpstr>
      <vt:lpstr>Semantics</vt:lpstr>
      <vt:lpstr>The Computer is better than you</vt:lpstr>
      <vt:lpstr>Colouring your Perception</vt:lpstr>
      <vt:lpstr>Generalisation</vt:lpstr>
      <vt:lpstr>Generalisation</vt:lpstr>
      <vt:lpstr>Generalisation</vt:lpstr>
      <vt:lpstr>Regular Expressions</vt:lpstr>
      <vt:lpstr>Regular Expressions</vt:lpstr>
      <vt:lpstr>Regular Expressions</vt:lpstr>
      <vt:lpstr>Regular Expressions</vt:lpstr>
      <vt:lpstr>Regular Expressions</vt:lpstr>
      <vt:lpstr>More Algorithms</vt:lpstr>
      <vt:lpstr>More Algorithms</vt:lpstr>
      <vt:lpstr>More Algorithms</vt:lpstr>
      <vt:lpstr>How well would that work?</vt:lpstr>
      <vt:lpstr>How fast would it work?</vt:lpstr>
      <vt:lpstr>Applying Computational Thinking</vt:lpstr>
      <vt:lpstr>20 Questions Game</vt:lpstr>
      <vt:lpstr>PowerPoint Presentation</vt:lpstr>
      <vt:lpstr>Search Algorithms</vt:lpstr>
      <vt:lpstr>Linear Search Algorithm</vt:lpstr>
      <vt:lpstr>Binary Search Algorithm</vt:lpstr>
      <vt:lpstr>Did we get it right?</vt:lpstr>
      <vt:lpstr>In Summary</vt:lpstr>
    </vt:vector>
  </TitlesOfParts>
  <Company>Leeds Metropolitan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</dc:title>
  <dc:creator>Earle</dc:creator>
  <cp:lastModifiedBy>Soosay, Mekala</cp:lastModifiedBy>
  <cp:revision>277</cp:revision>
  <cp:lastPrinted>2018-11-12T16:37:52Z</cp:lastPrinted>
  <dcterms:created xsi:type="dcterms:W3CDTF">2010-11-29T16:50:47Z</dcterms:created>
  <dcterms:modified xsi:type="dcterms:W3CDTF">2019-09-19T16:37:34Z</dcterms:modified>
</cp:coreProperties>
</file>